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1" r:id="rId1"/>
  </p:sldMasterIdLst>
  <p:notesMasterIdLst>
    <p:notesMasterId r:id="rId11"/>
  </p:notesMasterIdLst>
  <p:sldIdLst>
    <p:sldId id="264" r:id="rId2"/>
    <p:sldId id="288" r:id="rId3"/>
    <p:sldId id="286" r:id="rId4"/>
    <p:sldId id="298" r:id="rId5"/>
    <p:sldId id="297" r:id="rId6"/>
    <p:sldId id="299" r:id="rId7"/>
    <p:sldId id="300" r:id="rId8"/>
    <p:sldId id="280" r:id="rId9"/>
    <p:sldId id="301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CD9"/>
    <a:srgbClr val="000000"/>
    <a:srgbClr val="0040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74"/>
    <p:restoredTop sz="94762"/>
  </p:normalViewPr>
  <p:slideViewPr>
    <p:cSldViewPr snapToGrid="0" snapToObjects="1">
      <p:cViewPr varScale="1">
        <p:scale>
          <a:sx n="117" d="100"/>
          <a:sy n="117" d="100"/>
        </p:scale>
        <p:origin x="880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41.png>
</file>

<file path=ppt/media/image5.png>
</file>

<file path=ppt/media/image6.png>
</file>

<file path=ppt/media/image620.png>
</file>

<file path=ppt/media/image640.png>
</file>

<file path=ppt/media/image7.png>
</file>

<file path=ppt/media/image8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1C89B6-0167-0549-A9D3-815C20C90D38}" type="datetimeFigureOut">
              <a:rPr lang="en-US" smtClean="0"/>
              <a:t>5/2/22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430F75-B5EC-044F-A636-30352D0A1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83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671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7.png"/><Relationship Id="rId7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7.png"/><Relationship Id="rId7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" y="1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5674179" cy="5427879"/>
          </a:xfrm>
          <a:prstGeom prst="rect">
            <a:avLst/>
          </a:prstGeom>
        </p:spPr>
      </p:pic>
      <p:sp>
        <p:nvSpPr>
          <p:cNvPr id="27" name="Rectangle 26"/>
          <p:cNvSpPr/>
          <p:nvPr userDrawn="1"/>
        </p:nvSpPr>
        <p:spPr>
          <a:xfrm>
            <a:off x="1" y="1228440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/>
          <p:cNvSpPr/>
          <p:nvPr userDrawn="1"/>
        </p:nvSpPr>
        <p:spPr>
          <a:xfrm>
            <a:off x="5674180" y="1"/>
            <a:ext cx="1967594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936223" y="432263"/>
            <a:ext cx="1455318" cy="56205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Rectangle 30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Rectangle 31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3" name="Rectangle 32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525308" y="527193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1" spc="225" dirty="0">
                <a:solidFill>
                  <a:srgbClr val="00ACD9"/>
                </a:solidFill>
                <a:latin typeface="Calibri" charset="0"/>
                <a:ea typeface="Calibri" charset="0"/>
                <a:cs typeface="Calibri" charset="0"/>
              </a:rPr>
              <a:t>PRESENTED BY</a:t>
            </a:r>
          </a:p>
        </p:txBody>
      </p:sp>
      <p:pic>
        <p:nvPicPr>
          <p:cNvPr id="39" name="Picture 38"/>
          <p:cNvPicPr>
            <a:picLocks/>
          </p:cNvPicPr>
          <p:nvPr userDrawn="1"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10132"/>
            <a:ext cx="7049838" cy="365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40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" y="1228440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309" y="5559098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88668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1932" y="5885658"/>
            <a:ext cx="461762" cy="134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72133"/>
            <a:ext cx="582240" cy="1467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39852" cy="365125"/>
          </a:xfrm>
        </p:spPr>
        <p:txBody>
          <a:bodyPr/>
          <a:lstStyle/>
          <a:p>
            <a:fld id="{BD401753-24C1-CD4E-BD1A-E1FE126B76E2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04">
          <p15:clr>
            <a:srgbClr val="FBAE40"/>
          </p15:clr>
        </p15:guide>
        <p15:guide id="3" orient="horz" pos="2160" userDrawn="1">
          <p15:clr>
            <a:srgbClr val="FBAE40"/>
          </p15:clr>
        </p15:guide>
        <p15:guide id="4" pos="37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"/>
            <a:ext cx="9144000" cy="874708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7"/>
            <a:ext cx="3029221" cy="874708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3112603"/>
            <a:ext cx="9144000" cy="1695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5663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30A8737-9ED8-534E-AB64-824F3EF1F57B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9220" y="6488667"/>
            <a:ext cx="1967594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486561" y="6459791"/>
            <a:ext cx="417765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29221" y="4893381"/>
            <a:ext cx="6114782" cy="636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4957019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3112603"/>
            <a:ext cx="9144000" cy="1695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5663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30A8737-9ED8-534E-AB64-824F3EF1F57B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9220" y="6488667"/>
            <a:ext cx="1967594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486561" y="6459791"/>
            <a:ext cx="417765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29221" y="4893381"/>
            <a:ext cx="6114782" cy="6363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3098015" cy="49570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5987" y="223728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1CFFC65-F19B-E241-BA7B-613451C4E80D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543800" cy="330615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4" name="Picture 23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5987" y="223728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0D275FE-4322-F945-984E-F69B89073389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Layou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E058465-9237-E546-85F0-B7E7FAA43EBF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" y="1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 cstate="email">
            <a:alphaModFix amt="3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4208"/>
            <a:ext cx="5674179" cy="3433209"/>
          </a:xfrm>
          <a:prstGeom prst="rect">
            <a:avLst/>
          </a:prstGeom>
        </p:spPr>
      </p:pic>
      <p:sp>
        <p:nvSpPr>
          <p:cNvPr id="27" name="Rectangle 26"/>
          <p:cNvSpPr/>
          <p:nvPr userDrawn="1"/>
        </p:nvSpPr>
        <p:spPr>
          <a:xfrm>
            <a:off x="1" y="1228440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/>
          <p:cNvSpPr/>
          <p:nvPr userDrawn="1"/>
        </p:nvSpPr>
        <p:spPr>
          <a:xfrm>
            <a:off x="5674180" y="1"/>
            <a:ext cx="1967594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936223" y="432263"/>
            <a:ext cx="1455318" cy="56205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Rectangle 30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Rectangle 31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3" name="Rectangle 32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525308" y="527193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1" spc="225" dirty="0">
                <a:solidFill>
                  <a:srgbClr val="00ACD9"/>
                </a:solidFill>
                <a:latin typeface="Calibri" charset="0"/>
                <a:ea typeface="Calibri" charset="0"/>
                <a:cs typeface="Calibri" charset="0"/>
              </a:rPr>
              <a:t>PRESENTED BY</a:t>
            </a:r>
          </a:p>
        </p:txBody>
      </p:sp>
      <p:pic>
        <p:nvPicPr>
          <p:cNvPr id="39" name="Picture 38"/>
          <p:cNvPicPr>
            <a:picLocks/>
          </p:cNvPicPr>
          <p:nvPr userDrawn="1"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10132"/>
            <a:ext cx="7049838" cy="365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40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" y="1228440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309" y="5559098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88668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1932" y="5885658"/>
            <a:ext cx="461762" cy="134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72133"/>
            <a:ext cx="582240" cy="1467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39852" cy="365125"/>
          </a:xfrm>
        </p:spPr>
        <p:txBody>
          <a:bodyPr/>
          <a:lstStyle/>
          <a:p>
            <a:fld id="{BD401753-24C1-CD4E-BD1A-E1FE126B76E2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04">
          <p15:clr>
            <a:srgbClr val="FBAE40"/>
          </p15:clr>
        </p15:guide>
        <p15:guide id="3" orient="horz" pos="2160">
          <p15:clr>
            <a:srgbClr val="FBAE40"/>
          </p15:clr>
        </p15:guide>
        <p15:guide id="4" pos="37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874708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" y="3112607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2945674" y="0"/>
            <a:ext cx="6198329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06296" cy="365125"/>
          </a:xfrm>
        </p:spPr>
        <p:txBody>
          <a:bodyPr/>
          <a:lstStyle/>
          <a:p>
            <a:fld id="{E30A8737-9ED8-534E-AB64-824F3EF1F57B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45674" y="6488667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5674" y="4893381"/>
            <a:ext cx="6198326" cy="457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4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4209"/>
            <a:ext cx="9144000" cy="5345279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" y="3112607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2945674" y="0"/>
            <a:ext cx="6198329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06296" cy="365125"/>
          </a:xfrm>
        </p:spPr>
        <p:txBody>
          <a:bodyPr/>
          <a:lstStyle/>
          <a:p>
            <a:fld id="{E30A8737-9ED8-534E-AB64-824F3EF1F57B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45674" y="6488667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5674" y="4893381"/>
            <a:ext cx="6198326" cy="457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40A0-BA3A-E44B-A6F9-7A1F916D77D1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5E2EC-3A15-B94B-9602-395D7423BE9F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E153A-A236-9B4D-A0F1-DA988CDD6E09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M 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" y="1228439"/>
            <a:ext cx="9144000" cy="1690255"/>
          </a:xfrm>
          <a:prstGeom prst="rect">
            <a:avLst/>
          </a:prstGeom>
          <a:solidFill>
            <a:schemeClr val="tx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email">
            <a:alphaModFix amt="3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4179" y="2915624"/>
            <a:ext cx="3469822" cy="4782754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5674180" y="0"/>
            <a:ext cx="1967594" cy="6858000"/>
          </a:xfrm>
          <a:prstGeom prst="rect">
            <a:avLst/>
          </a:prstGeom>
          <a:solidFill>
            <a:srgbClr val="00ACD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39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6920" y="5567486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59792"/>
            <a:ext cx="75663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9BB4F62A-F143-0E44-AD26-04E6D9F03BB4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59792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893746" y="388060"/>
            <a:ext cx="1569767" cy="60625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Rectangle 18"/>
          <p:cNvSpPr/>
          <p:nvPr/>
        </p:nvSpPr>
        <p:spPr>
          <a:xfrm>
            <a:off x="1" y="1228439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/>
          <p:cNvSpPr txBox="1"/>
          <p:nvPr/>
        </p:nvSpPr>
        <p:spPr>
          <a:xfrm>
            <a:off x="525308" y="533665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spc="225" dirty="0">
                <a:solidFill>
                  <a:srgbClr val="00ACD9"/>
                </a:solidFill>
              </a:rPr>
              <a:t>PRESENTED BY</a:t>
            </a:r>
          </a:p>
        </p:txBody>
      </p:sp>
      <p:pic>
        <p:nvPicPr>
          <p:cNvPr id="40" name="Picture 39"/>
          <p:cNvPicPr>
            <a:picLocks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34370"/>
            <a:ext cx="7049838" cy="3657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2728" y="5905621"/>
            <a:ext cx="447351" cy="129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80651"/>
            <a:ext cx="610223" cy="153757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Rectangle 43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5" name="Rectangle 44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6" name="Rectangle 45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7" name="Rectangle 46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 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" y="1228439"/>
            <a:ext cx="9144000" cy="1690255"/>
          </a:xfrm>
          <a:prstGeom prst="rect">
            <a:avLst/>
          </a:prstGeom>
          <a:solidFill>
            <a:schemeClr val="tx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email">
            <a:alphaModFix amt="3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66"/>
          <a:stretch/>
        </p:blipFill>
        <p:spPr>
          <a:xfrm>
            <a:off x="5674179" y="2915630"/>
            <a:ext cx="3469822" cy="2931937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5674180" y="0"/>
            <a:ext cx="1967594" cy="6858000"/>
          </a:xfrm>
          <a:prstGeom prst="rect">
            <a:avLst/>
          </a:prstGeom>
          <a:solidFill>
            <a:srgbClr val="00ACD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39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6920" y="5567486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59792"/>
            <a:ext cx="75663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9BB4F62A-F143-0E44-AD26-04E6D9F03BB4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59792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893746" y="388060"/>
            <a:ext cx="1569767" cy="60625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Rectangle 18"/>
          <p:cNvSpPr/>
          <p:nvPr/>
        </p:nvSpPr>
        <p:spPr>
          <a:xfrm>
            <a:off x="1" y="1228439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/>
          <p:cNvSpPr txBox="1"/>
          <p:nvPr/>
        </p:nvSpPr>
        <p:spPr>
          <a:xfrm>
            <a:off x="525308" y="533665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spc="225" dirty="0">
                <a:solidFill>
                  <a:srgbClr val="00ACD9"/>
                </a:solidFill>
              </a:rPr>
              <a:t>PRESENTED BY</a:t>
            </a:r>
          </a:p>
        </p:txBody>
      </p:sp>
      <p:pic>
        <p:nvPicPr>
          <p:cNvPr id="40" name="Picture 39"/>
          <p:cNvPicPr>
            <a:picLocks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34370"/>
            <a:ext cx="7049838" cy="3657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2728" y="5905621"/>
            <a:ext cx="447351" cy="129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80651"/>
            <a:ext cx="610223" cy="153757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Rectangle 43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5" name="Rectangle 44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6" name="Rectangle 45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7" name="Rectangle 46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5400000">
            <a:off x="167891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2051" y="215415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2051" y="1429236"/>
            <a:ext cx="7543800" cy="343363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30A8737-9ED8-534E-AB64-824F3EF1F57B}" type="datetime1">
              <a:rPr lang="en-US" smtClean="0"/>
              <a:pPr/>
              <a:t>5/2/22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4" y="437293"/>
            <a:ext cx="4380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/>
          <p:cNvPicPr>
            <a:picLocks/>
          </p:cNvPicPr>
          <p:nvPr/>
        </p:nvPicPr>
        <p:blipFill rotWithShape="1"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pic>
        <p:nvPicPr>
          <p:cNvPr id="16" name="Picture 15"/>
          <p:cNvPicPr>
            <a:picLocks/>
          </p:cNvPicPr>
          <p:nvPr userDrawn="1"/>
        </p:nvPicPr>
        <p:blipFill rotWithShape="1"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38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92" r:id="rId2"/>
    <p:sldLayoutId id="2147483683" r:id="rId3"/>
    <p:sldLayoutId id="2147483693" r:id="rId4"/>
    <p:sldLayoutId id="2147483684" r:id="rId5"/>
    <p:sldLayoutId id="2147483685" r:id="rId6"/>
    <p:sldLayoutId id="2147483686" r:id="rId7"/>
    <p:sldLayoutId id="2147483687" r:id="rId8"/>
    <p:sldLayoutId id="2147483694" r:id="rId9"/>
    <p:sldLayoutId id="2147483688" r:id="rId10"/>
    <p:sldLayoutId id="2147483695" r:id="rId11"/>
    <p:sldLayoutId id="2147483689" r:id="rId12"/>
    <p:sldLayoutId id="2147483690" r:id="rId13"/>
    <p:sldLayoutId id="2147483691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685749" rtl="0" eaLnBrk="1" latinLnBrk="0" hangingPunct="1">
        <a:lnSpc>
          <a:spcPct val="85000"/>
        </a:lnSpc>
        <a:spcBef>
          <a:spcPct val="0"/>
        </a:spcBef>
        <a:buNone/>
        <a:defRPr sz="2000" b="0" i="0" kern="1200" spc="75" baseline="0">
          <a:solidFill>
            <a:schemeClr val="bg1"/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68576" indent="-68576" algn="l" defTabSz="685749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rgbClr val="00B0F0"/>
        </a:buClr>
        <a:buSzPct val="100000"/>
        <a:buFont typeface="Calibri" panose="020F0502020204030204" pitchFamily="34" charset="0"/>
        <a:buChar char=" "/>
        <a:defRPr sz="18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1pPr>
      <a:lvl2pPr marL="28801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6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2pPr>
      <a:lvl3pPr marL="42516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3pPr>
      <a:lvl4pPr marL="56231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4pPr>
      <a:lvl5pPr marL="69946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5pPr>
      <a:lvl6pPr marL="824939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28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1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0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5.png"/><Relationship Id="rId3" Type="http://schemas.openxmlformats.org/officeDocument/2006/relationships/image" Target="../media/image90.png"/><Relationship Id="rId7" Type="http://schemas.openxmlformats.org/officeDocument/2006/relationships/image" Target="../media/image94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3.png"/><Relationship Id="rId5" Type="http://schemas.openxmlformats.org/officeDocument/2006/relationships/image" Target="../media/image92.png"/><Relationship Id="rId4" Type="http://schemas.openxmlformats.org/officeDocument/2006/relationships/image" Target="../media/image91.png"/><Relationship Id="rId9" Type="http://schemas.openxmlformats.org/officeDocument/2006/relationships/image" Target="../media/image9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1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0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40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nalu.readthedocs.io/en/latest/source/theory/boundaryConditions.html" TargetMode="Externa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515760" y="1228440"/>
            <a:ext cx="4831743" cy="1690255"/>
          </a:xfrm>
        </p:spPr>
        <p:txBody>
          <a:bodyPr/>
          <a:lstStyle/>
          <a:p>
            <a:r>
              <a:rPr lang="en-US" dirty="0"/>
              <a:t>Stanford ME469:</a:t>
            </a:r>
            <a:br>
              <a:rPr lang="en-US" dirty="0"/>
            </a:br>
            <a:r>
              <a:rPr lang="en-US" dirty="0"/>
              <a:t>Review of Pressure Projection; Boundary Conditions</a:t>
            </a:r>
          </a:p>
        </p:txBody>
      </p:sp>
      <p:sp>
        <p:nvSpPr>
          <p:cNvPr id="15" name="Subtitle 14"/>
          <p:cNvSpPr>
            <a:spLocks noGrp="1"/>
          </p:cNvSpPr>
          <p:nvPr>
            <p:ph type="subTitle" idx="1"/>
          </p:nvPr>
        </p:nvSpPr>
        <p:spPr>
          <a:xfrm>
            <a:off x="525309" y="5559098"/>
            <a:ext cx="5181010" cy="1131069"/>
          </a:xfrm>
        </p:spPr>
        <p:txBody>
          <a:bodyPr>
            <a:normAutofit/>
          </a:bodyPr>
          <a:lstStyle/>
          <a:p>
            <a:r>
              <a:rPr lang="en-US" dirty="0"/>
              <a:t>Stefan P. Domino </a:t>
            </a:r>
          </a:p>
          <a:p>
            <a:r>
              <a:rPr lang="en-US" dirty="0"/>
              <a:t>Computational Thermal and Fluid Mechanics</a:t>
            </a:r>
          </a:p>
          <a:p>
            <a:r>
              <a:rPr lang="en-US" dirty="0"/>
              <a:t>Sandia National Laboratories </a:t>
            </a:r>
            <a:r>
              <a:rPr lang="de-DE" dirty="0"/>
              <a:t>SAND2018-4536 PE</a:t>
            </a:r>
            <a:endParaRPr lang="en-US" dirty="0"/>
          </a:p>
          <a:p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789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on low-Mach and Pressure Projection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 Placeholder 3"/>
              <p:cNvSpPr>
                <a:spLocks noGrp="1"/>
              </p:cNvSpPr>
              <p:nvPr>
                <p:ph type="body" sz="quarter" idx="10"/>
              </p:nvPr>
            </p:nvSpPr>
            <p:spPr>
              <a:xfrm>
                <a:off x="615987" y="1441700"/>
                <a:ext cx="7543800" cy="5416300"/>
              </a:xfrm>
            </p:spPr>
            <p:txBody>
              <a:bodyPr>
                <a:normAutofit/>
              </a:bodyPr>
              <a:lstStyle/>
              <a:p>
                <a:pPr>
                  <a:buFont typeface="Arial" charset="0"/>
                  <a:buChar char="•"/>
                </a:pPr>
                <a:r>
                  <a:rPr lang="en-US" dirty="0"/>
                  <a:t> Recall that the iso-thermal system with constant properties is as follows:</a:t>
                </a:r>
              </a:p>
              <a:p>
                <a:pPr>
                  <a:buFont typeface="Arial" charset="0"/>
                  <a:buChar char="•"/>
                </a:pPr>
                <a:endParaRPr lang="en-US" dirty="0"/>
              </a:p>
              <a:p>
                <a:pPr>
                  <a:buFont typeface="Arial" charset="0"/>
                  <a:buChar char="•"/>
                </a:pPr>
                <a:endParaRPr lang="en-US" dirty="0"/>
              </a:p>
              <a:p>
                <a:pPr>
                  <a:buFont typeface="Arial" charset="0"/>
                  <a:buChar char="•"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>
                  <a:buFont typeface="Arial" charset="0"/>
                  <a:buChar char="•"/>
                </a:pPr>
                <a:r>
                  <a:rPr lang="en-US" dirty="0"/>
                  <a:t> However, we do not see an explicit equation for the motion pressure, AKA, the perturbation about the constant-in-space, variable-in-time thermodynamic pressure</a:t>
                </a:r>
              </a:p>
              <a:p>
                <a:pPr marL="0" indent="0">
                  <a:buNone/>
                </a:pPr>
                <a:r>
                  <a:rPr lang="en-US" dirty="0"/>
                  <a:t> </a:t>
                </a:r>
              </a:p>
              <a:p>
                <a:pPr>
                  <a:buFont typeface="Arial" charset="0"/>
                  <a:buChar char="•"/>
                </a:pPr>
                <a:r>
                  <a:rPr lang="en-US" dirty="0"/>
                  <a:t>The form of the velocity nodal projection, </a:t>
                </a:r>
              </a:p>
              <a:p>
                <a:pPr marL="0" indent="0">
                  <a:buNone/>
                </a:pPr>
                <a:r>
                  <a:rPr lang="en-US" dirty="0"/>
                  <a:t>Is used in concert with the continuity equation to form a constraint on the pressure</a:t>
                </a:r>
              </a:p>
              <a:p>
                <a:pPr marL="0" indent="0">
                  <a:buNone/>
                </a:pPr>
                <a:r>
                  <a:rPr lang="en-US" dirty="0"/>
                  <a:t>In other words, given a provisional velocity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mr-IN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charset="0"/>
                          </a:rPr>
                          <m:t>𝑢</m:t>
                        </m:r>
                      </m:e>
                    </m:acc>
                  </m:oMath>
                </a14:m>
                <a:r>
                  <a:rPr lang="en-US" dirty="0"/>
                  <a:t> from momentum (obtained without regard to the correct </a:t>
                </a:r>
                <a:r>
                  <a:rPr lang="en-US"/>
                  <a:t>motion pressure) </a:t>
                </a:r>
                <a:r>
                  <a:rPr lang="en-US" dirty="0"/>
                  <a:t>our Laplace system for the motion pressure can be derived, enforcing continuity,</a:t>
                </a:r>
                <a:r>
                  <a:rPr lang="mr-IN" dirty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4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xfrm>
                <a:off x="615987" y="1441700"/>
                <a:ext cx="7543800" cy="5416300"/>
              </a:xfrm>
              <a:blipFill>
                <a:blip r:embed="rId2"/>
                <a:stretch>
                  <a:fillRect l="-1849" t="-937" r="-3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A5CF6A9-2022-3847-AE75-800B785D3461}"/>
                  </a:ext>
                </a:extLst>
              </p:cNvPr>
              <p:cNvSpPr txBox="1"/>
              <p:nvPr/>
            </p:nvSpPr>
            <p:spPr>
              <a:xfrm>
                <a:off x="1353831" y="2578659"/>
                <a:ext cx="3120796" cy="49000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𝜕𝜌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𝑡</m:t>
                        </m:r>
                      </m:den>
                    </m:f>
                    <m:r>
                      <a:rPr lang="en-US" i="1">
                        <a:latin typeface="Cambria Math" charset="0"/>
                      </a:rPr>
                      <m:t>+</m:t>
                    </m:r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𝜕𝜌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dirty="0"/>
                  <a:t> -</a:t>
                </a:r>
                <a:r>
                  <a:rPr lang="mr-IN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mr-IN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𝑖𝑗</m:t>
                            </m:r>
                          </m:sub>
                        </m:sSub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  <m: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</a:rPr>
                          <m:t>−</m:t>
                        </m:r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p>
                          <m:sSupPr>
                            <m:ctrlPr>
                              <a:rPr lang="mr-IN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𝑚</m:t>
                            </m:r>
                          </m:sup>
                        </m:sSup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A5CF6A9-2022-3847-AE75-800B785D34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3831" y="2578659"/>
                <a:ext cx="3120796" cy="490006"/>
              </a:xfrm>
              <a:prstGeom prst="rect">
                <a:avLst/>
              </a:prstGeom>
              <a:blipFill>
                <a:blip r:embed="rId3"/>
                <a:stretch>
                  <a:fillRect l="-2429" t="-2564" b="-128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AFD9284-1C7E-FE48-8977-33FFF64719B4}"/>
                  </a:ext>
                </a:extLst>
              </p:cNvPr>
              <p:cNvSpPr txBox="1"/>
              <p:nvPr/>
            </p:nvSpPr>
            <p:spPr>
              <a:xfrm>
                <a:off x="5936670" y="2970029"/>
                <a:ext cx="2107835" cy="4339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mr-IN" i="1" smtClean="0">
                        <a:solidFill>
                          <a:srgbClr val="FF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𝜌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mr-IN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solidFill>
                                  <a:srgbClr val="FF0000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i="1">
                                <a:solidFill>
                                  <a:srgbClr val="FF0000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𝑡</m:t>
                            </m:r>
                          </m:sup>
                        </m:sSup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𝑀</m:t>
                        </m:r>
                      </m:num>
                      <m:den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𝑅𝑇</m:t>
                        </m:r>
                      </m:den>
                    </m:f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𝑐𝑜𝑛𝑠𝑡𝑎𝑛𝑡</m:t>
                    </m:r>
                  </m:oMath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AFD9284-1C7E-FE48-8977-33FFF64719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6670" y="2970029"/>
                <a:ext cx="2107835" cy="433965"/>
              </a:xfrm>
              <a:prstGeom prst="rect">
                <a:avLst/>
              </a:prstGeom>
              <a:blipFill>
                <a:blip r:embed="rId4"/>
                <a:stretch>
                  <a:fillRect l="-4192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69F14EF-1A8E-8349-85AD-3AFC2AD52D8E}"/>
                  </a:ext>
                </a:extLst>
              </p:cNvPr>
              <p:cNvSpPr txBox="1"/>
              <p:nvPr/>
            </p:nvSpPr>
            <p:spPr>
              <a:xfrm>
                <a:off x="4771739" y="2229624"/>
                <a:ext cx="2878183" cy="50937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𝜏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dirty="0"/>
                  <a:t>=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μ</m:t>
                    </m:r>
                    <m:d>
                      <m:dPr>
                        <m:ctrlPr>
                          <a:rPr lang="mr-IN" i="1" dirty="0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mr-IN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𝑖</m:t>
                                </m:r>
                              </m:sub>
                            </m:sSub>
                          </m:num>
                          <m:den>
                            <m:r>
                              <a:rPr lang="mr-IN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𝑗</m:t>
                                </m:r>
                              </m:sub>
                            </m:sSub>
                          </m:den>
                        </m:f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+</m:t>
                        </m:r>
                        <m:f>
                          <m:fPr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mr-IN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𝑗</m:t>
                                </m:r>
                              </m:sub>
                            </m:sSub>
                          </m:num>
                          <m:den>
                            <m:r>
                              <a:rPr lang="mr-IN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𝑖</m:t>
                                </m:r>
                              </m:sub>
                            </m:sSub>
                          </m:den>
                        </m:f>
                      </m:e>
                    </m:d>
                    <m:r>
                      <a:rPr lang="en-US" b="0" i="0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f>
                      <m:fPr>
                        <m:ctrlPr>
                          <a:rPr lang="mr-IN" b="0" i="1" dirty="0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num>
                      <m:den>
                        <m:r>
                          <a:rPr lang="en-US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3</m:t>
                        </m:r>
                      </m:den>
                    </m:f>
                    <m:r>
                      <m:rPr>
                        <m:sty m:val="p"/>
                      </m:rPr>
                      <a:rPr lang="el-GR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μ</m:t>
                    </m:r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r>
                          <a:rPr lang="en-US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𝑢</m:t>
                        </m:r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𝑘</m:t>
                            </m:r>
                          </m:sub>
                        </m:sSub>
                      </m:den>
                    </m:f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𝛿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𝑖𝑗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69F14EF-1A8E-8349-85AD-3AFC2AD52D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1739" y="2229624"/>
                <a:ext cx="2878183" cy="509370"/>
              </a:xfrm>
              <a:prstGeom prst="rect">
                <a:avLst/>
              </a:prstGeom>
              <a:blipFill>
                <a:blip r:embed="rId5"/>
                <a:stretch>
                  <a:fillRect l="-1754" b="-121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EC04CA8-2687-8E48-B121-25C5EDB302A0}"/>
                  </a:ext>
                </a:extLst>
              </p:cNvPr>
              <p:cNvSpPr txBox="1"/>
              <p:nvPr/>
            </p:nvSpPr>
            <p:spPr>
              <a:xfrm>
                <a:off x="2540754" y="1961878"/>
                <a:ext cx="854966" cy="49000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0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EC04CA8-2687-8E48-B121-25C5EDB302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0754" y="1961878"/>
                <a:ext cx="854966" cy="490006"/>
              </a:xfrm>
              <a:prstGeom prst="rect">
                <a:avLst/>
              </a:prstGeom>
              <a:blipFill>
                <a:blip r:embed="rId6"/>
                <a:stretch>
                  <a:fillRect l="-7353" b="-128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C1828AC-60CF-DC4C-B054-9272494C773D}"/>
              </a:ext>
            </a:extLst>
          </p:cNvPr>
          <p:cNvCxnSpPr/>
          <p:nvPr/>
        </p:nvCxnSpPr>
        <p:spPr>
          <a:xfrm flipV="1">
            <a:off x="6696674" y="2050949"/>
            <a:ext cx="587828" cy="8667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A1A1828-C739-0246-9BE8-5F85576740C9}"/>
              </a:ext>
            </a:extLst>
          </p:cNvPr>
          <p:cNvSpPr txBox="1"/>
          <p:nvPr/>
        </p:nvSpPr>
        <p:spPr>
          <a:xfrm>
            <a:off x="7359398" y="1702551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6E2A52B-898B-FC4E-A1B5-B0960498B4A0}"/>
                  </a:ext>
                </a:extLst>
              </p:cNvPr>
              <p:cNvSpPr txBox="1"/>
              <p:nvPr/>
            </p:nvSpPr>
            <p:spPr>
              <a:xfrm>
                <a:off x="7254426" y="2779169"/>
                <a:ext cx="2107835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mbria Math" charset="0"/>
                        </a:rPr>
                        <m:t>μ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mbria Math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charset="0"/>
                          <a:cs typeface="Cambria Math" charset="0"/>
                        </a:rPr>
                        <m:t>𝑐𝑜𝑛𝑠𝑡𝑎𝑛𝑡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6E2A52B-898B-FC4E-A1B5-B0960498B4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4426" y="2779169"/>
                <a:ext cx="2107835" cy="276999"/>
              </a:xfrm>
              <a:prstGeom prst="rect">
                <a:avLst/>
              </a:prstGeom>
              <a:blipFill>
                <a:blip r:embed="rId7"/>
                <a:stretch>
                  <a:fillRect b="-260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F2A15B2B-E9D9-1447-88DD-76D321DB5068}"/>
              </a:ext>
            </a:extLst>
          </p:cNvPr>
          <p:cNvSpPr txBox="1"/>
          <p:nvPr/>
        </p:nvSpPr>
        <p:spPr>
          <a:xfrm>
            <a:off x="1132894" y="1985326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Equations: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6C68EF1-7EE3-FE43-B395-FD0B411683D7}"/>
              </a:ext>
            </a:extLst>
          </p:cNvPr>
          <p:cNvSpPr txBox="1"/>
          <p:nvPr/>
        </p:nvSpPr>
        <p:spPr>
          <a:xfrm>
            <a:off x="4388648" y="1852721"/>
            <a:ext cx="1523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Constitutive: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CF4792B-E655-B14D-978D-D06CFF09A4DD}"/>
              </a:ext>
            </a:extLst>
          </p:cNvPr>
          <p:cNvSpPr txBox="1"/>
          <p:nvPr/>
        </p:nvSpPr>
        <p:spPr>
          <a:xfrm>
            <a:off x="4489445" y="3085174"/>
            <a:ext cx="1321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Properties: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439CC12-9BF0-8447-AF76-693435B0E603}"/>
              </a:ext>
            </a:extLst>
          </p:cNvPr>
          <p:cNvSpPr txBox="1"/>
          <p:nvPr/>
        </p:nvSpPr>
        <p:spPr>
          <a:xfrm>
            <a:off x="1745494" y="3068665"/>
            <a:ext cx="1952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Unknowns: </a:t>
            </a:r>
            <a:r>
              <a:rPr lang="en-US" dirty="0" err="1"/>
              <a:t>u</a:t>
            </a:r>
            <a:r>
              <a:rPr lang="en-US" baseline="-25000" dirty="0" err="1"/>
              <a:t>i</a:t>
            </a:r>
            <a:r>
              <a:rPr lang="en-US" dirty="0"/>
              <a:t>, p</a:t>
            </a:r>
            <a:r>
              <a:rPr lang="en-US" baseline="30000" dirty="0"/>
              <a:t>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0F69BEE-8A0B-AD49-A5CA-874E7E968212}"/>
                  </a:ext>
                </a:extLst>
              </p:cNvPr>
              <p:cNvSpPr txBox="1"/>
              <p:nvPr/>
            </p:nvSpPr>
            <p:spPr>
              <a:xfrm>
                <a:off x="4655950" y="4257704"/>
                <a:ext cx="3503837" cy="56727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𝑢</m:t>
                          </m:r>
                          <m:r>
                            <a:rPr lang="en-US" b="0" i="1" baseline="-25000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US" i="1">
                              <a:latin typeface="Cambria Math" charset="0"/>
                            </a:rPr>
                            <m:t>1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charset="0"/>
                            </a:rPr>
                            <m:t>𝑢</m:t>
                          </m:r>
                          <m:r>
                            <a:rPr lang="en-US" b="0" i="1" baseline="-25000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</m:acc>
                      <m:r>
                        <a:rPr lang="en-US" b="0" i="1" smtClean="0">
                          <a:latin typeface="Cambria Math" charset="0"/>
                        </a:rPr>
                        <m:t>−</m:t>
                      </m:r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f>
                            <m:f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l-GR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num>
                            <m:den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</m:den>
                          </m:f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𝑝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+1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</a:rPr>
                        <m:t>−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𝑝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0F69BEE-8A0B-AD49-A5CA-874E7E9682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5950" y="4257704"/>
                <a:ext cx="3503837" cy="567271"/>
              </a:xfrm>
              <a:prstGeom prst="rect">
                <a:avLst/>
              </a:prstGeom>
              <a:blipFill>
                <a:blip r:embed="rId8"/>
                <a:stretch>
                  <a:fillRect t="-4444" r="-722"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20BE283-CC8E-334A-92DB-47437B264319}"/>
                  </a:ext>
                </a:extLst>
              </p:cNvPr>
              <p:cNvSpPr txBox="1"/>
              <p:nvPr/>
            </p:nvSpPr>
            <p:spPr>
              <a:xfrm>
                <a:off x="1132894" y="6134423"/>
                <a:ext cx="5594804" cy="541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Sup>
                          <m:sSubSupPr>
                            <m:ctrlPr>
                              <a:rPr lang="mr-IN" i="1" smtClean="0">
                                <a:latin typeface="Cambria Math" panose="02040503050406030204" pitchFamily="18" charset="0"/>
                                <a:ea typeface="Cambria Math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</a:rPr>
                              <m:t>+1</m:t>
                            </m:r>
                          </m:sup>
                        </m:sSubSup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mr-IN" i="1" smtClean="0">
                                <a:latin typeface="Cambria Math" panose="02040503050406030204" pitchFamily="18" charset="0"/>
                                <a:ea typeface="Cambria Math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mr-IN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  <m:t>𝑢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</a:rPr>
                              <m:t>𝑗</m:t>
                            </m:r>
                          </m:sub>
                        </m:sSub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−</m:t>
                    </m:r>
                  </m:oMath>
                </a14:m>
                <a:r>
                  <a:rPr lang="mr-IN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Δ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𝜌</m:t>
                        </m:r>
                      </m:den>
                    </m:f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</m:num>
                      <m:den>
                        <m:r>
                          <a:rPr lang="mr-IN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a:rPr lang="en-US" i="1">
                            <a:latin typeface="Cambria Math" charset="0"/>
                          </a:rPr>
                          <m:t>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  <m:r>
                          <a:rPr lang="en-US" i="1">
                            <a:latin typeface="Cambria Math" charset="0"/>
                          </a:rPr>
                          <m:t>+1</m:t>
                        </m:r>
                      </m:sup>
                    </m:sSup>
                    <m:r>
                      <a:rPr lang="en-US" i="1">
                        <a:latin typeface="Cambria Math" charset="0"/>
                      </a:rPr>
                      <m:t>−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</a:rPr>
                          <m:t>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sup>
                    </m:sSup>
                    <m:r>
                      <a:rPr lang="en-US" i="1">
                        <a:latin typeface="Cambria Math" charset="0"/>
                      </a:rPr>
                      <m:t>)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20BE283-CC8E-334A-92DB-47437B2643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2894" y="6134423"/>
                <a:ext cx="5594804" cy="541943"/>
              </a:xfrm>
              <a:prstGeom prst="rect">
                <a:avLst/>
              </a:prstGeom>
              <a:blipFill>
                <a:blip r:embed="rId9"/>
                <a:stretch>
                  <a:fillRect l="-1134"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1DF9C9EA-0AE1-8F43-B70F-673278E8FC88}"/>
              </a:ext>
            </a:extLst>
          </p:cNvPr>
          <p:cNvSpPr txBox="1"/>
          <p:nvPr/>
        </p:nvSpPr>
        <p:spPr>
          <a:xfrm>
            <a:off x="6064291" y="6017628"/>
            <a:ext cx="2881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so-called Pressure Poisson Equation</a:t>
            </a:r>
          </a:p>
        </p:txBody>
      </p:sp>
    </p:spTree>
    <p:extLst>
      <p:ext uri="{BB962C8B-B14F-4D97-AF65-F5344CB8AC3E}">
        <p14:creationId xmlns:p14="http://schemas.microsoft.com/office/powerpoint/2010/main" val="931717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5987" y="223728"/>
            <a:ext cx="7900632" cy="570225"/>
          </a:xfrm>
        </p:spPr>
        <p:txBody>
          <a:bodyPr/>
          <a:lstStyle/>
          <a:p>
            <a:r>
              <a:rPr lang="en-US" dirty="0"/>
              <a:t>Incremental Approximate Pressure-Projection</a:t>
            </a:r>
            <a:br>
              <a:rPr lang="en-US" dirty="0"/>
            </a:br>
            <a:r>
              <a:rPr lang="en-US" dirty="0"/>
              <a:t>  with Pressure Stabilization Errors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15986" y="1441700"/>
            <a:ext cx="8216857" cy="541630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Let the inverse of </a:t>
            </a:r>
            <a:r>
              <a:rPr lang="en-US" b="1" dirty="0"/>
              <a:t>A</a:t>
            </a:r>
            <a:r>
              <a:rPr lang="en-US" dirty="0"/>
              <a:t>, </a:t>
            </a:r>
            <a:r>
              <a:rPr lang="en-US" b="1" dirty="0"/>
              <a:t>A</a:t>
            </a:r>
            <a:r>
              <a:rPr lang="en-US" b="1" baseline="30000" dirty="0"/>
              <a:t>-1  </a:t>
            </a:r>
            <a:r>
              <a:rPr lang="en-US" dirty="0"/>
              <a:t>be approximated by </a:t>
            </a:r>
            <a:r>
              <a:rPr lang="en-US" b="1" dirty="0"/>
              <a:t>B</a:t>
            </a:r>
            <a:r>
              <a:rPr lang="en-US" b="1" baseline="-25000" dirty="0"/>
              <a:t>2 </a:t>
            </a:r>
            <a:r>
              <a:rPr lang="en-US" dirty="0"/>
              <a:t>as a scalar, </a:t>
            </a:r>
            <a:r>
              <a:rPr lang="en-US" b="1" dirty="0">
                <a:latin typeface="symbol" charset="2"/>
              </a:rPr>
              <a:t>t </a:t>
            </a:r>
            <a:r>
              <a:rPr lang="en-US" b="1" dirty="0"/>
              <a:t>(which is ~ time scale)</a:t>
            </a:r>
            <a:r>
              <a:rPr lang="en-US" b="1" dirty="0">
                <a:latin typeface="symbol" charset="2"/>
              </a:rPr>
              <a:t> </a:t>
            </a:r>
          </a:p>
          <a:p>
            <a:pPr>
              <a:buFont typeface="Arial" charset="0"/>
              <a:buChar char="•"/>
            </a:pPr>
            <a:r>
              <a:rPr lang="en-US" b="1" dirty="0">
                <a:latin typeface="symbol" charset="2"/>
              </a:rPr>
              <a:t> </a:t>
            </a:r>
            <a:r>
              <a:rPr lang="en-US" dirty="0"/>
              <a:t>Let </a:t>
            </a:r>
            <a:r>
              <a:rPr lang="en-US" b="1" dirty="0"/>
              <a:t>B</a:t>
            </a:r>
            <a:r>
              <a:rPr lang="en-US" b="1" baseline="-25000" dirty="0"/>
              <a:t>1</a:t>
            </a:r>
            <a:r>
              <a:rPr lang="en-US" b="1" dirty="0"/>
              <a:t> </a:t>
            </a:r>
            <a:r>
              <a:rPr lang="en-US" dirty="0"/>
              <a:t>be equal to the scaled Laplace operator, -</a:t>
            </a:r>
            <a:r>
              <a:rPr lang="en-US" b="1" dirty="0">
                <a:latin typeface="symbol" charset="2"/>
              </a:rPr>
              <a:t> </a:t>
            </a:r>
            <a:r>
              <a:rPr lang="en-US" b="1" dirty="0" err="1">
                <a:latin typeface="symbol" charset="2"/>
              </a:rPr>
              <a:t>t</a:t>
            </a:r>
            <a:r>
              <a:rPr lang="en-US" b="1" dirty="0" err="1"/>
              <a:t>L</a:t>
            </a:r>
            <a:endParaRPr lang="en-US" b="1" dirty="0"/>
          </a:p>
          <a:p>
            <a:pPr>
              <a:buFont typeface="Arial" charset="0"/>
              <a:buChar char="•"/>
            </a:pPr>
            <a:endParaRPr lang="en-US" b="1" dirty="0">
              <a:latin typeface="symbol" charset="2"/>
            </a:endParaRPr>
          </a:p>
          <a:p>
            <a:pPr>
              <a:buFont typeface="Arial" charset="0"/>
              <a:buChar char="•"/>
            </a:pPr>
            <a:endParaRPr lang="en-US" b="1" dirty="0">
              <a:latin typeface="symbol" charset="2"/>
            </a:endParaRPr>
          </a:p>
          <a:p>
            <a:pPr>
              <a:buFont typeface="Arial" charset="0"/>
              <a:buChar char="•"/>
            </a:pPr>
            <a:endParaRPr lang="en-US" b="1" dirty="0">
              <a:latin typeface="symbol" charset="2"/>
            </a:endParaRPr>
          </a:p>
          <a:p>
            <a:pPr>
              <a:buFont typeface="Arial" charset="0"/>
              <a:buChar char="•"/>
            </a:pPr>
            <a:endParaRPr lang="en-US" b="1" dirty="0">
              <a:latin typeface="symbol" charset="2"/>
            </a:endParaRPr>
          </a:p>
          <a:p>
            <a:pPr>
              <a:buFont typeface="Arial" charset="0"/>
              <a:buChar char="•"/>
            </a:pPr>
            <a:endParaRPr lang="en-US" b="1" dirty="0">
              <a:latin typeface="symbol" charset="2"/>
            </a:endParaRPr>
          </a:p>
          <a:p>
            <a:pPr>
              <a:buFont typeface="Arial" charset="0"/>
              <a:buChar char="•"/>
            </a:pPr>
            <a:r>
              <a:rPr lang="en-US" b="1" dirty="0">
                <a:latin typeface="symbol" charset="2"/>
              </a:rPr>
              <a:t> </a:t>
            </a:r>
            <a:r>
              <a:rPr lang="en-US" dirty="0"/>
              <a:t>The new splitting and stabilization error is given by:</a:t>
            </a:r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r>
              <a:rPr lang="en-US" dirty="0"/>
              <a:t> The above can be shown to hold a second-order temporal error (coming)</a:t>
            </a:r>
          </a:p>
          <a:p>
            <a:pPr>
              <a:buFont typeface="Arial" charset="0"/>
              <a:buChar char="•"/>
            </a:pPr>
            <a:r>
              <a:rPr lang="en-US" dirty="0"/>
              <a:t> Here, due to equal-order interpolation, i.e., collocation of primitives, </a:t>
            </a:r>
            <a:r>
              <a:rPr lang="en-US" b="1" dirty="0"/>
              <a:t>L</a:t>
            </a:r>
            <a:r>
              <a:rPr lang="en-US" dirty="0"/>
              <a:t> != </a:t>
            </a:r>
            <a:r>
              <a:rPr lang="en-US" b="1" dirty="0"/>
              <a:t>DG 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 </a:t>
            </a:r>
            <a:r>
              <a:rPr lang="en-US" dirty="0"/>
              <a:t>Therefore, </a:t>
            </a:r>
            <a:r>
              <a:rPr lang="en-US" b="1" dirty="0"/>
              <a:t>L-DG</a:t>
            </a:r>
            <a:r>
              <a:rPr lang="en-US" dirty="0"/>
              <a:t> ~ 4</a:t>
            </a:r>
            <a:r>
              <a:rPr lang="en-US" baseline="30000" dirty="0"/>
              <a:t>th</a:t>
            </a:r>
            <a:r>
              <a:rPr lang="en-US" dirty="0"/>
              <a:t>-order pressure stabilization (pressure oscillations damped)</a:t>
            </a:r>
          </a:p>
          <a:p>
            <a:pPr>
              <a:buFont typeface="Arial" charset="0"/>
              <a:buChar char="•"/>
            </a:pPr>
            <a:r>
              <a:rPr lang="en-US" dirty="0"/>
              <a:t> However, pressure-stabilization error remains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2563847" y="3306301"/>
                <a:ext cx="3315554" cy="54341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charset="0"/>
                                  </a:rPr>
                                  <m:t>𝐼</m:t>
                                </m:r>
                              </m:e>
                              <m:e>
                                <m:r>
                                  <a:rPr lang="en-US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𝜏</m:t>
                                </m:r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𝐺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𝐼</m:t>
                                </m:r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p>
                                  <m:sSupPr>
                                    <m:ctrlPr>
                                      <a:rPr lang="mr-IN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𝑢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+1</m:t>
                                    </m:r>
                                  </m:sup>
                                </m:sSup>
                              </m:e>
                            </m:mr>
                            <m:mr>
                              <m:e>
                                <m:sSup>
                                  <m:sSupPr>
                                    <m:ctrlPr>
                                      <a:rPr lang="mr-IN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𝑝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+1</m:t>
                                    </m:r>
                                  </m:sup>
                                </m:sSup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mr-I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acc>
                                  <m:accPr>
                                    <m:chr m:val="̂"/>
                                    <m:ctrlPr>
                                      <a:rPr lang="mr-IN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𝑢</m:t>
                                    </m:r>
                                  </m:e>
                                </m:acc>
                              </m:e>
                            </m:mr>
                            <m:mr>
                              <m:e>
                                <m:acc>
                                  <m:accPr>
                                    <m:chr m:val="̂"/>
                                    <m:ctrlPr>
                                      <a:rPr lang="mr-IN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𝑝</m:t>
                                    </m:r>
                                  </m:e>
                                </m:acc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d>
                        <m:dPr>
                          <m:begChr m:val="["/>
                          <m:endChr m:val="]"/>
                          <m:ctrlPr>
                            <a:rPr lang="mr-I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mr-I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𝜏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𝐺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𝑝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𝑛</m:t>
                                    </m:r>
                                  </m:sup>
                                </m:sSup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3847" y="3306301"/>
                <a:ext cx="3315554" cy="543418"/>
              </a:xfrm>
              <a:prstGeom prst="rect">
                <a:avLst/>
              </a:prstGeom>
              <a:blipFill>
                <a:blip r:embed="rId2"/>
                <a:stretch>
                  <a:fillRect t="-9091" b="-159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792858" y="2437957"/>
            <a:ext cx="2682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Momentum and Continuity: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92858" y="3393344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+mj-lt"/>
              </a:rPr>
              <a:t>Nodal Projection:</a:t>
            </a:r>
            <a:endParaRPr lang="en-US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6295187" y="2321028"/>
                <a:ext cx="2221432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𝐴</m:t>
                      </m:r>
                      <m:acc>
                        <m:accPr>
                          <m:chr m:val="̂"/>
                          <m:ctrlPr>
                            <a:rPr lang="mr-IN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charset="0"/>
                            </a:rPr>
                            <m:t>𝑢</m:t>
                          </m:r>
                        </m:e>
                      </m:acc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a:rPr lang="en-US" b="0" i="1" smtClean="0">
                          <a:latin typeface="Cambria Math" charset="0"/>
                        </a:rPr>
                        <m:t>𝑓</m:t>
                      </m:r>
                      <m:r>
                        <a:rPr lang="en-US" b="0" i="1" smtClean="0">
                          <a:latin typeface="Cambria Math" charset="0"/>
                        </a:rPr>
                        <m:t>−</m:t>
                      </m:r>
                      <m:r>
                        <a:rPr lang="en-US" b="0" i="1" smtClean="0">
                          <a:latin typeface="Cambria Math" charset="0"/>
                        </a:rPr>
                        <m:t>𝐺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𝑝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5187" y="2321028"/>
                <a:ext cx="2221432" cy="276999"/>
              </a:xfrm>
              <a:prstGeom prst="rect">
                <a:avLst/>
              </a:prstGeom>
              <a:blipFill>
                <a:blip r:embed="rId3"/>
                <a:stretch>
                  <a:fillRect t="-13043" b="-34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Left Brace 18"/>
          <p:cNvSpPr/>
          <p:nvPr/>
        </p:nvSpPr>
        <p:spPr>
          <a:xfrm>
            <a:off x="6272073" y="2299050"/>
            <a:ext cx="381964" cy="69105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6268865" y="3320329"/>
                <a:ext cx="2907510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𝑢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US" i="1">
                              <a:latin typeface="Cambria Math" charset="0"/>
                            </a:rPr>
                            <m:t>1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charset="0"/>
                            </a:rPr>
                            <m:t>𝑢</m:t>
                          </m:r>
                        </m:e>
                      </m:acc>
                      <m:r>
                        <a:rPr lang="en-US" b="0" i="1" smtClean="0">
                          <a:latin typeface="Cambria Math" charset="0"/>
                        </a:rPr>
                        <m:t>−</m:t>
                      </m:r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𝜏</m:t>
                          </m:r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𝐺</m:t>
                          </m:r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𝑝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+1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</a:rPr>
                        <m:t>−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𝑝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8865" y="3320329"/>
                <a:ext cx="2907510" cy="276999"/>
              </a:xfrm>
              <a:prstGeom prst="rect">
                <a:avLst/>
              </a:prstGeom>
              <a:blipFill>
                <a:blip r:embed="rId4"/>
                <a:stretch>
                  <a:fillRect t="-13043" b="-34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6268865" y="3621062"/>
                <a:ext cx="2907510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𝑝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US" i="1">
                              <a:latin typeface="Cambria Math" charset="0"/>
                            </a:rPr>
                            <m:t>1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𝑝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8865" y="3621062"/>
                <a:ext cx="2907510" cy="276999"/>
              </a:xfrm>
              <a:prstGeom prst="rect">
                <a:avLst/>
              </a:prstGeom>
              <a:blipFill>
                <a:blip r:embed="rId5"/>
                <a:stretch>
                  <a:fillRect t="-18182" b="-272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Left Brace 21"/>
          <p:cNvSpPr/>
          <p:nvPr/>
        </p:nvSpPr>
        <p:spPr>
          <a:xfrm>
            <a:off x="5893549" y="3181792"/>
            <a:ext cx="381964" cy="69105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1516807" y="4599159"/>
                <a:ext cx="5137230" cy="58785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charset="0"/>
                                  </a:rPr>
                                  <m:t>𝐴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𝐺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𝐷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p>
                                  <m:sSupPr>
                                    <m:ctrlPr>
                                      <a:rPr lang="mr-I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𝑢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𝑛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+1</m:t>
                                    </m:r>
                                  </m:sup>
                                </m:sSup>
                              </m:e>
                            </m:mr>
                            <m:mr>
                              <m:e>
                                <m:sSup>
                                  <m:sSupPr>
                                    <m:ctrlPr>
                                      <a:rPr lang="mr-I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𝑝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𝑛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+1</m:t>
                                    </m:r>
                                  </m:sup>
                                </m:sSup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mr-I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charset="0"/>
                                  </a:rPr>
                                  <m:t>𝑓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d>
                        <m:dPr>
                          <m:begChr m:val="["/>
                          <m:endChr m:val="]"/>
                          <m:ctrlPr>
                            <a:rPr lang="mr-I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d>
                                  <m:dPr>
                                    <m:ctrlPr>
                                      <a:rPr lang="mr-IN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latin typeface="Cambria Math" charset="0"/>
                                      </a:rPr>
                                      <m:t>𝐼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−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𝐴</m:t>
                                    </m:r>
                                    <m:r>
                                      <a:rPr lang="en-US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𝜏</m:t>
                                    </m:r>
                                  </m:e>
                                </m:d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charset="0"/>
                                  </a:rPr>
                                  <m:t>𝐺</m:t>
                                </m:r>
                                <m:sSup>
                                  <m:sSupPr>
                                    <m:ctrlPr>
                                      <a:rPr lang="mr-I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(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𝑝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𝑛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+1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−</m:t>
                                </m:r>
                                <m:sSup>
                                  <m:sSupPr>
                                    <m:ctrlPr>
                                      <a:rPr lang="mr-I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𝑝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𝑛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𝜏</m:t>
                                </m:r>
                                <m:d>
                                  <m:dPr>
                                    <m:ctrlPr>
                                      <a:rPr lang="mr-IN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𝐿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−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𝐷𝐺</m:t>
                                    </m:r>
                                  </m:e>
                                </m:d>
                                <m:sSup>
                                  <m:sSupPr>
                                    <m:ctrlPr>
                                      <a:rPr lang="mr-I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𝑝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+1</m:t>
                                    </m:r>
                                  </m:sup>
                                </m:sSup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6807" y="4599159"/>
                <a:ext cx="5137230" cy="587853"/>
              </a:xfrm>
              <a:prstGeom prst="rect">
                <a:avLst/>
              </a:prstGeom>
              <a:blipFill>
                <a:blip r:embed="rId6"/>
                <a:stretch>
                  <a:fillRect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8" name="TextBox 47"/>
          <p:cNvSpPr txBox="1"/>
          <p:nvPr/>
        </p:nvSpPr>
        <p:spPr>
          <a:xfrm>
            <a:off x="6799559" y="4235304"/>
            <a:ext cx="21148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  <a:latin typeface="+mj-lt"/>
              </a:rPr>
              <a:t>Examples: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>
                <a:solidFill>
                  <a:schemeClr val="accent4"/>
                </a:solidFill>
                <a:latin typeface="+mj-lt"/>
              </a:rPr>
              <a:t>Rhie</a:t>
            </a:r>
            <a:r>
              <a:rPr lang="en-US" dirty="0">
                <a:solidFill>
                  <a:schemeClr val="accent4"/>
                </a:solidFill>
                <a:latin typeface="+mj-lt"/>
              </a:rPr>
              <a:t>-Chow (1983)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>
                <a:solidFill>
                  <a:schemeClr val="accent4"/>
                </a:solidFill>
                <a:latin typeface="+mj-lt"/>
              </a:rPr>
              <a:t>Peric</a:t>
            </a:r>
            <a:r>
              <a:rPr lang="en-US" dirty="0">
                <a:solidFill>
                  <a:schemeClr val="accent4"/>
                </a:solidFill>
                <a:latin typeface="+mj-lt"/>
              </a:rPr>
              <a:t> (1985)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accent4"/>
                </a:solidFill>
                <a:latin typeface="+mj-lt"/>
              </a:rPr>
              <a:t>Domino (2006)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6355989" y="2691030"/>
                <a:ext cx="299006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𝐷</m:t>
                      </m:r>
                      <m:acc>
                        <m:accPr>
                          <m:chr m:val="̂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charset="0"/>
                            </a:rPr>
                            <m:t>𝑢</m:t>
                          </m:r>
                        </m:e>
                      </m:acc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𝜏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(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𝐿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𝑝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+1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−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𝐷𝐺</m:t>
                      </m:r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𝑝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5989" y="2691030"/>
                <a:ext cx="2990068" cy="276999"/>
              </a:xfrm>
              <a:prstGeom prst="rect">
                <a:avLst/>
              </a:prstGeom>
              <a:blipFill>
                <a:blip r:embed="rId7"/>
                <a:stretch>
                  <a:fillRect t="-13043" b="-34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2858972" y="2356043"/>
                <a:ext cx="3968188" cy="57797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charset="0"/>
                                  </a:rPr>
                                  <m:t>𝐴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𝐷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solidFill>
                                      <a:schemeClr val="accent4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𝜏</m:t>
                                </m:r>
                                <m:r>
                                  <a:rPr lang="en-US" b="0" i="1" smtClean="0">
                                    <a:solidFill>
                                      <a:schemeClr val="accent4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𝐿</m:t>
                                </m:r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acc>
                                  <m:accPr>
                                    <m:chr m:val="̂"/>
                                    <m:ctrlPr>
                                      <a:rPr lang="mr-IN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𝑢</m:t>
                                    </m:r>
                                  </m:e>
                                </m:acc>
                              </m:e>
                            </m:mr>
                            <m:mr>
                              <m:e>
                                <m:sSup>
                                  <m:sSupPr>
                                    <m:ctrlPr>
                                      <a:rPr lang="mr-IN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𝑝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+1</m:t>
                                    </m:r>
                                  </m:sup>
                                </m:sSup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mr-I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acc>
                                  <m:accPr>
                                    <m:chr m:val="̂"/>
                                    <m:ctrlPr>
                                      <a:rPr lang="mr-I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solidFill>
                                      <a:schemeClr val="accent4"/>
                                    </a:solidFill>
                                    <a:latin typeface="Cambria Math" charset="0"/>
                                  </a:rPr>
                                  <m:t>𝐷</m:t>
                                </m:r>
                                <m:r>
                                  <a:rPr lang="en-US" i="1" smtClean="0">
                                    <a:solidFill>
                                      <a:schemeClr val="accent4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𝜏</m:t>
                                </m:r>
                                <m:r>
                                  <a:rPr lang="en-US" b="0" i="1" smtClean="0">
                                    <a:solidFill>
                                      <a:schemeClr val="accent4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𝐺</m:t>
                                </m:r>
                                <m:sSup>
                                  <m:sSupPr>
                                    <m:ctrlPr>
                                      <a:rPr lang="en-US" i="1" smtClean="0">
                                        <a:solidFill>
                                          <a:schemeClr val="accent4"/>
                                        </a:solidFill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accent4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𝑝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solidFill>
                                          <a:schemeClr val="accent4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𝑛</m:t>
                                    </m:r>
                                  </m:sup>
                                </m:sSup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58972" y="2356043"/>
                <a:ext cx="3968188" cy="577979"/>
              </a:xfrm>
              <a:prstGeom prst="rect">
                <a:avLst/>
              </a:prstGeom>
              <a:blipFill>
                <a:blip r:embed="rId8"/>
                <a:stretch>
                  <a:fillRect t="-10870"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2241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”pressure projection”?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543800" cy="541630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From Domino, 2006 “﻿Toward verification of formal time accuracy for a family of approximate projection methods using the method of manufactured solutions”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47BE65-1E91-054A-9D65-8B0FC6069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111" y="2106956"/>
            <a:ext cx="7375958" cy="468906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F46A8EA-BA71-084A-A2B5-A4C8247785B1}"/>
              </a:ext>
            </a:extLst>
          </p:cNvPr>
          <p:cNvSpPr/>
          <p:nvPr/>
        </p:nvSpPr>
        <p:spPr>
          <a:xfrm>
            <a:off x="6955970" y="2416629"/>
            <a:ext cx="1317172" cy="44413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B8473C6-F4BC-8245-A59F-4BB4E6404AB9}"/>
              </a:ext>
            </a:extLst>
          </p:cNvPr>
          <p:cNvSpPr/>
          <p:nvPr/>
        </p:nvSpPr>
        <p:spPr>
          <a:xfrm>
            <a:off x="439927" y="2044975"/>
            <a:ext cx="2020243" cy="2638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DF8932-408E-1643-B2CA-5A9D001C86D1}"/>
              </a:ext>
            </a:extLst>
          </p:cNvPr>
          <p:cNvSpPr txBox="1"/>
          <p:nvPr/>
        </p:nvSpPr>
        <p:spPr>
          <a:xfrm>
            <a:off x="6220211" y="3990273"/>
            <a:ext cx="27886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a solenoidal vector, div(u) is zero and P is an “idempotent” projection, i.e., P=P</a:t>
            </a:r>
            <a:r>
              <a:rPr lang="en-US" baseline="30000" dirty="0"/>
              <a:t>2</a:t>
            </a:r>
          </a:p>
          <a:p>
            <a:r>
              <a:rPr lang="en-US" dirty="0"/>
              <a:t>Otherwise, P is an affine-projection operator</a:t>
            </a:r>
          </a:p>
        </p:txBody>
      </p:sp>
    </p:spTree>
    <p:extLst>
      <p:ext uri="{BB962C8B-B14F-4D97-AF65-F5344CB8AC3E}">
        <p14:creationId xmlns:p14="http://schemas.microsoft.com/office/powerpoint/2010/main" val="2987769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boundary conditions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8168784" cy="3306153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en-US" dirty="0"/>
              <a:t> Typical boundaries include the following (mapping to what we know physically in the system): 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Inflow: quantities are known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Wall: velocity, temperature, scalar flux, etc., are known (“no-slip”)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Open: flow leaves or enters the domain with a known “pressure” (static or total); zero gradient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Symmetry: no-penetration, zero tangential viscous condition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Periodic: perfect mapping between nodes at provided surface pairs; provides an infinite domain assumption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Non-conformal: static or dynamic/sliding mesh interface in which the surface pair is non-conformal in nature</a:t>
            </a:r>
          </a:p>
        </p:txBody>
      </p:sp>
      <p:pic>
        <p:nvPicPr>
          <p:cNvPr id="6" name="Picture 5" descr="naluP2_s002.000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681" y="4361778"/>
            <a:ext cx="3255439" cy="206764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14124" y="6488668"/>
            <a:ext cx="2494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Wall (known T and </a:t>
            </a:r>
            <a:r>
              <a:rPr lang="en-US" dirty="0" err="1"/>
              <a:t>u</a:t>
            </a:r>
            <a:r>
              <a:rPr lang="en-US" baseline="-25000" dirty="0" err="1"/>
              <a:t>i</a:t>
            </a:r>
            <a:r>
              <a:rPr lang="en-US" dirty="0"/>
              <a:t>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4046013" y="6099518"/>
            <a:ext cx="609842" cy="440289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4566035" y="5823656"/>
            <a:ext cx="885874" cy="73994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cxnSpLocks/>
            <a:stCxn id="15" idx="1"/>
          </p:cNvCxnSpPr>
          <p:nvPr/>
        </p:nvCxnSpPr>
        <p:spPr>
          <a:xfrm flipH="1">
            <a:off x="5451910" y="4824089"/>
            <a:ext cx="929712" cy="400532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381622" y="4362424"/>
            <a:ext cx="2486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Open </a:t>
            </a:r>
          </a:p>
          <a:p>
            <a:pPr algn="ctr"/>
            <a:r>
              <a:rPr lang="en-US" dirty="0"/>
              <a:t>(known P and far field temperature)</a:t>
            </a:r>
          </a:p>
        </p:txBody>
      </p:sp>
      <p:cxnSp>
        <p:nvCxnSpPr>
          <p:cNvPr id="16" name="Straight Arrow Connector 15"/>
          <p:cNvCxnSpPr>
            <a:cxnSpLocks/>
            <a:stCxn id="19" idx="1"/>
          </p:cNvCxnSpPr>
          <p:nvPr/>
        </p:nvCxnSpPr>
        <p:spPr>
          <a:xfrm flipH="1">
            <a:off x="5268652" y="5600966"/>
            <a:ext cx="968024" cy="191745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236676" y="5416300"/>
            <a:ext cx="2124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Span-wise periodic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34822" y="4058270"/>
            <a:ext cx="8862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Symmetry, “flow slips along” (normal stress </a:t>
            </a:r>
            <a:r>
              <a:rPr lang="en-US" dirty="0" err="1"/>
              <a:t>pn</a:t>
            </a:r>
            <a:r>
              <a:rPr lang="en-US" baseline="-25000" dirty="0" err="1"/>
              <a:t>i</a:t>
            </a:r>
            <a:r>
              <a:rPr lang="en-US" dirty="0" err="1"/>
              <a:t>dS</a:t>
            </a:r>
            <a:r>
              <a:rPr lang="en-US" dirty="0"/>
              <a:t> applied with tangential stress = 0)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418377" y="4439614"/>
            <a:ext cx="330608" cy="733128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1352240" y="5567856"/>
            <a:ext cx="994174" cy="84188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-24405" y="5328879"/>
            <a:ext cx="18995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Inflow </a:t>
            </a:r>
          </a:p>
          <a:p>
            <a:pPr algn="ctr"/>
            <a:r>
              <a:rPr lang="en-US" dirty="0"/>
              <a:t>(known T and </a:t>
            </a:r>
            <a:r>
              <a:rPr lang="en-US" dirty="0" err="1"/>
              <a:t>u</a:t>
            </a:r>
            <a:r>
              <a:rPr lang="en-US" baseline="-25000" dirty="0" err="1"/>
              <a:t>i</a:t>
            </a:r>
            <a:r>
              <a:rPr lang="en-US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D98AB4-0E2B-0840-B4ED-59384C260762}"/>
              </a:ext>
            </a:extLst>
          </p:cNvPr>
          <p:cNvSpPr txBox="1"/>
          <p:nvPr/>
        </p:nvSpPr>
        <p:spPr>
          <a:xfrm>
            <a:off x="6929776" y="5844878"/>
            <a:ext cx="22142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Neumann for p everywhere other than open; SPL</a:t>
            </a:r>
          </a:p>
        </p:txBody>
      </p:sp>
    </p:spTree>
    <p:extLst>
      <p:ext uri="{BB962C8B-B14F-4D97-AF65-F5344CB8AC3E}">
        <p14:creationId xmlns:p14="http://schemas.microsoft.com/office/powerpoint/2010/main" val="2001059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Boundary Condition Locations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8168784" cy="3306153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en-US" dirty="0"/>
              <a:t> Recall, that for a 1) vertex-based discretization scheme, the degree of freedom at boundary faces reside on the boundary allowing for “weak” or “strong”, while 2) cell-centered approaches support “weak”, or “flux-based”</a:t>
            </a:r>
          </a:p>
        </p:txBody>
      </p:sp>
      <p:pic>
        <p:nvPicPr>
          <p:cNvPr id="244" name="Picture 243">
            <a:extLst>
              <a:ext uri="{FF2B5EF4-FFF2-40B4-BE49-F238E27FC236}">
                <a16:creationId xmlns:a16="http://schemas.microsoft.com/office/drawing/2014/main" id="{E2EFC72A-1730-6322-B5F3-6563A274B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99" y="2211103"/>
            <a:ext cx="5753373" cy="3968567"/>
          </a:xfrm>
          <a:prstGeom prst="rect">
            <a:avLst/>
          </a:prstGeom>
        </p:spPr>
      </p:pic>
      <p:pic>
        <p:nvPicPr>
          <p:cNvPr id="246" name="Picture 245">
            <a:extLst>
              <a:ext uri="{FF2B5EF4-FFF2-40B4-BE49-F238E27FC236}">
                <a16:creationId xmlns:a16="http://schemas.microsoft.com/office/drawing/2014/main" id="{481D232F-3EAE-AE99-08AF-CF83C70B57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307"/>
          <a:stretch/>
        </p:blipFill>
        <p:spPr>
          <a:xfrm>
            <a:off x="5923535" y="2480224"/>
            <a:ext cx="3068065" cy="3430326"/>
          </a:xfrm>
          <a:prstGeom prst="rect">
            <a:avLst/>
          </a:prstGeom>
        </p:spPr>
      </p:pic>
      <p:cxnSp>
        <p:nvCxnSpPr>
          <p:cNvPr id="247" name="Straight Arrow Connector 246">
            <a:extLst>
              <a:ext uri="{FF2B5EF4-FFF2-40B4-BE49-F238E27FC236}">
                <a16:creationId xmlns:a16="http://schemas.microsoft.com/office/drawing/2014/main" id="{FB8DB722-EFD9-267C-07BE-03B274026014}"/>
              </a:ext>
            </a:extLst>
          </p:cNvPr>
          <p:cNvCxnSpPr>
            <a:cxnSpLocks/>
          </p:cNvCxnSpPr>
          <p:nvPr/>
        </p:nvCxnSpPr>
        <p:spPr>
          <a:xfrm flipV="1">
            <a:off x="5812972" y="4452257"/>
            <a:ext cx="1992085" cy="1536819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8048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Boundary Condition Locations: </a:t>
            </a:r>
            <a:br>
              <a:rPr lang="en-US" dirty="0"/>
            </a:br>
            <a:r>
              <a:rPr lang="en-US" dirty="0"/>
              <a:t>Weak, i.e., “Flux” vs “Strong”, i.e., Dirichlet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8168784" cy="3306153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en-US" dirty="0"/>
              <a:t> Recall, that for a 1) vertex-based discretization scheme, the degree of freedom at boundary faces resides on the boundary allowing for “weak” or “strong”, while 2) cell-centered approaches support “weak”, or “flux-based”</a:t>
            </a:r>
          </a:p>
          <a:p>
            <a:pPr>
              <a:buFont typeface="Arial" charset="0"/>
              <a:buChar char="•"/>
            </a:pPr>
            <a:r>
              <a:rPr lang="en-US" dirty="0"/>
              <a:t> Consider an inflow of </a:t>
            </a:r>
            <a:r>
              <a:rPr lang="en-US" dirty="0">
                <a:latin typeface="Symbol" pitchFamily="2" charset="2"/>
              </a:rPr>
              <a:t>f</a:t>
            </a:r>
            <a:r>
              <a:rPr lang="en-US" dirty="0"/>
              <a:t> (entering the domain from the right to the left)</a:t>
            </a:r>
          </a:p>
        </p:txBody>
      </p:sp>
      <p:pic>
        <p:nvPicPr>
          <p:cNvPr id="246" name="Picture 245">
            <a:extLst>
              <a:ext uri="{FF2B5EF4-FFF2-40B4-BE49-F238E27FC236}">
                <a16:creationId xmlns:a16="http://schemas.microsoft.com/office/drawing/2014/main" id="{481D232F-3EAE-AE99-08AF-CF83C70B57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307"/>
          <a:stretch/>
        </p:blipFill>
        <p:spPr>
          <a:xfrm>
            <a:off x="615987" y="2599967"/>
            <a:ext cx="3068065" cy="343032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79231D9D-0271-CA3A-5AAC-CBBC2A06559F}"/>
              </a:ext>
            </a:extLst>
          </p:cNvPr>
          <p:cNvSpPr/>
          <p:nvPr/>
        </p:nvSpPr>
        <p:spPr>
          <a:xfrm>
            <a:off x="3086098" y="4282468"/>
            <a:ext cx="137160" cy="13716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193A234-775C-7863-AE4C-302067B71B42}"/>
              </a:ext>
            </a:extLst>
          </p:cNvPr>
          <p:cNvSpPr/>
          <p:nvPr/>
        </p:nvSpPr>
        <p:spPr>
          <a:xfrm>
            <a:off x="3086098" y="3378952"/>
            <a:ext cx="137160" cy="1371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43599A4-EC46-D1FB-A754-14332C42B666}"/>
              </a:ext>
            </a:extLst>
          </p:cNvPr>
          <p:cNvSpPr/>
          <p:nvPr/>
        </p:nvSpPr>
        <p:spPr>
          <a:xfrm>
            <a:off x="3086098" y="5164216"/>
            <a:ext cx="137160" cy="1371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55E18C5-4CA2-75D3-7C6C-0284C26EF503}"/>
              </a:ext>
            </a:extLst>
          </p:cNvPr>
          <p:cNvSpPr/>
          <p:nvPr/>
        </p:nvSpPr>
        <p:spPr>
          <a:xfrm>
            <a:off x="2133598" y="4282468"/>
            <a:ext cx="137160" cy="1371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020D0CE-AA7E-5025-48A6-4CF2813B2E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307"/>
          <a:stretch/>
        </p:blipFill>
        <p:spPr>
          <a:xfrm>
            <a:off x="4740869" y="2599967"/>
            <a:ext cx="3068065" cy="3430326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BB290617-304D-4D8B-2F4F-2463F1D030E5}"/>
              </a:ext>
            </a:extLst>
          </p:cNvPr>
          <p:cNvSpPr/>
          <p:nvPr/>
        </p:nvSpPr>
        <p:spPr>
          <a:xfrm>
            <a:off x="7632543" y="4717898"/>
            <a:ext cx="137160" cy="13716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0802027-8ABF-7058-C494-936FCFE03452}"/>
              </a:ext>
            </a:extLst>
          </p:cNvPr>
          <p:cNvSpPr/>
          <p:nvPr/>
        </p:nvSpPr>
        <p:spPr>
          <a:xfrm>
            <a:off x="7632543" y="3836152"/>
            <a:ext cx="137160" cy="1371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C07A241-3E83-C8EC-6C08-E23959A249C1}"/>
              </a:ext>
            </a:extLst>
          </p:cNvPr>
          <p:cNvSpPr/>
          <p:nvPr/>
        </p:nvSpPr>
        <p:spPr>
          <a:xfrm>
            <a:off x="7632543" y="5675845"/>
            <a:ext cx="137160" cy="1371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E026753-0FEB-D087-E873-7019A247C1AB}"/>
              </a:ext>
            </a:extLst>
          </p:cNvPr>
          <p:cNvSpPr/>
          <p:nvPr/>
        </p:nvSpPr>
        <p:spPr>
          <a:xfrm>
            <a:off x="6761681" y="4707010"/>
            <a:ext cx="137160" cy="1371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72A842B-EB74-0E8A-EA65-7C779A208DF2}"/>
              </a:ext>
            </a:extLst>
          </p:cNvPr>
          <p:cNvSpPr/>
          <p:nvPr/>
        </p:nvSpPr>
        <p:spPr>
          <a:xfrm>
            <a:off x="6761681" y="3825264"/>
            <a:ext cx="137160" cy="1371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F99E5E8-9E3E-DCEB-6D2E-2E8FF3DBADA2}"/>
              </a:ext>
            </a:extLst>
          </p:cNvPr>
          <p:cNvSpPr/>
          <p:nvPr/>
        </p:nvSpPr>
        <p:spPr>
          <a:xfrm>
            <a:off x="6761681" y="5664957"/>
            <a:ext cx="137160" cy="1371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7DEDF7E-3E92-E216-7189-5E6136D010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835" b="19384"/>
          <a:stretch/>
        </p:blipFill>
        <p:spPr>
          <a:xfrm>
            <a:off x="268089" y="6083946"/>
            <a:ext cx="5020850" cy="736622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429F59B-E272-A985-2001-3FAED6F704A4}"/>
              </a:ext>
            </a:extLst>
          </p:cNvPr>
          <p:cNvCxnSpPr>
            <a:cxnSpLocks/>
          </p:cNvCxnSpPr>
          <p:nvPr/>
        </p:nvCxnSpPr>
        <p:spPr>
          <a:xfrm flipH="1">
            <a:off x="7238998" y="4315130"/>
            <a:ext cx="482848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1394A5B-D979-0D65-A7AC-356943C06F37}"/>
              </a:ext>
            </a:extLst>
          </p:cNvPr>
          <p:cNvCxnSpPr>
            <a:cxnSpLocks/>
          </p:cNvCxnSpPr>
          <p:nvPr/>
        </p:nvCxnSpPr>
        <p:spPr>
          <a:xfrm flipH="1">
            <a:off x="7238998" y="5301376"/>
            <a:ext cx="482848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AC938ED-FFB8-9DDB-3ECA-7EEDC49E2904}"/>
              </a:ext>
            </a:extLst>
          </p:cNvPr>
          <p:cNvCxnSpPr>
            <a:cxnSpLocks/>
          </p:cNvCxnSpPr>
          <p:nvPr/>
        </p:nvCxnSpPr>
        <p:spPr>
          <a:xfrm flipV="1">
            <a:off x="7238998" y="4304244"/>
            <a:ext cx="0" cy="986246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riangle 22">
            <a:extLst>
              <a:ext uri="{FF2B5EF4-FFF2-40B4-BE49-F238E27FC236}">
                <a16:creationId xmlns:a16="http://schemas.microsoft.com/office/drawing/2014/main" id="{A5756AEE-0152-55D8-1647-26F1D48DBB00}"/>
              </a:ext>
            </a:extLst>
          </p:cNvPr>
          <p:cNvSpPr/>
          <p:nvPr/>
        </p:nvSpPr>
        <p:spPr>
          <a:xfrm>
            <a:off x="3548744" y="4315130"/>
            <a:ext cx="91440" cy="91440"/>
          </a:xfrm>
          <a:prstGeom prst="triangl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riangle 29">
            <a:extLst>
              <a:ext uri="{FF2B5EF4-FFF2-40B4-BE49-F238E27FC236}">
                <a16:creationId xmlns:a16="http://schemas.microsoft.com/office/drawing/2014/main" id="{1EF10821-47FA-9F53-4B39-64D045B6BB99}"/>
              </a:ext>
            </a:extLst>
          </p:cNvPr>
          <p:cNvSpPr/>
          <p:nvPr/>
        </p:nvSpPr>
        <p:spPr>
          <a:xfrm>
            <a:off x="3129644" y="3847043"/>
            <a:ext cx="91440" cy="91440"/>
          </a:xfrm>
          <a:prstGeom prst="triangl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iangle 30">
            <a:extLst>
              <a:ext uri="{FF2B5EF4-FFF2-40B4-BE49-F238E27FC236}">
                <a16:creationId xmlns:a16="http://schemas.microsoft.com/office/drawing/2014/main" id="{283A3B42-74A1-2B3A-39E5-9E33AAAC88EC}"/>
              </a:ext>
            </a:extLst>
          </p:cNvPr>
          <p:cNvSpPr/>
          <p:nvPr/>
        </p:nvSpPr>
        <p:spPr>
          <a:xfrm>
            <a:off x="2645231" y="4315130"/>
            <a:ext cx="91440" cy="91440"/>
          </a:xfrm>
          <a:prstGeom prst="triangl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riangle 31">
            <a:extLst>
              <a:ext uri="{FF2B5EF4-FFF2-40B4-BE49-F238E27FC236}">
                <a16:creationId xmlns:a16="http://schemas.microsoft.com/office/drawing/2014/main" id="{47E3F060-25A9-945D-94F9-AACD1CBAD677}"/>
              </a:ext>
            </a:extLst>
          </p:cNvPr>
          <p:cNvSpPr/>
          <p:nvPr/>
        </p:nvSpPr>
        <p:spPr>
          <a:xfrm>
            <a:off x="3129644" y="4750564"/>
            <a:ext cx="91440" cy="91440"/>
          </a:xfrm>
          <a:prstGeom prst="triangl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9893B02C-8F2B-9AC8-83AD-CD876B97E72C}"/>
              </a:ext>
            </a:extLst>
          </p:cNvPr>
          <p:cNvSpPr/>
          <p:nvPr/>
        </p:nvSpPr>
        <p:spPr>
          <a:xfrm>
            <a:off x="7451272" y="4271586"/>
            <a:ext cx="91440" cy="91440"/>
          </a:xfrm>
          <a:prstGeom prst="triangl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riangle 35">
            <a:extLst>
              <a:ext uri="{FF2B5EF4-FFF2-40B4-BE49-F238E27FC236}">
                <a16:creationId xmlns:a16="http://schemas.microsoft.com/office/drawing/2014/main" id="{A770C84C-5652-6B3C-FCFF-1C7492FB1CAD}"/>
              </a:ext>
            </a:extLst>
          </p:cNvPr>
          <p:cNvSpPr/>
          <p:nvPr/>
        </p:nvSpPr>
        <p:spPr>
          <a:xfrm>
            <a:off x="7451272" y="5218651"/>
            <a:ext cx="91440" cy="91440"/>
          </a:xfrm>
          <a:prstGeom prst="triangl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riangle 36">
            <a:extLst>
              <a:ext uri="{FF2B5EF4-FFF2-40B4-BE49-F238E27FC236}">
                <a16:creationId xmlns:a16="http://schemas.microsoft.com/office/drawing/2014/main" id="{EBABF25E-34E3-4BA8-D491-5B58923C6363}"/>
              </a:ext>
            </a:extLst>
          </p:cNvPr>
          <p:cNvSpPr/>
          <p:nvPr/>
        </p:nvSpPr>
        <p:spPr>
          <a:xfrm>
            <a:off x="7190018" y="4500189"/>
            <a:ext cx="91440" cy="91440"/>
          </a:xfrm>
          <a:prstGeom prst="triangl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riangle 37">
            <a:extLst>
              <a:ext uri="{FF2B5EF4-FFF2-40B4-BE49-F238E27FC236}">
                <a16:creationId xmlns:a16="http://schemas.microsoft.com/office/drawing/2014/main" id="{10D45770-A5D9-FE8A-F30E-EA4DDD9159F0}"/>
              </a:ext>
            </a:extLst>
          </p:cNvPr>
          <p:cNvSpPr/>
          <p:nvPr/>
        </p:nvSpPr>
        <p:spPr>
          <a:xfrm>
            <a:off x="7190018" y="4968280"/>
            <a:ext cx="91440" cy="91440"/>
          </a:xfrm>
          <a:prstGeom prst="triangl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riangle 38">
            <a:extLst>
              <a:ext uri="{FF2B5EF4-FFF2-40B4-BE49-F238E27FC236}">
                <a16:creationId xmlns:a16="http://schemas.microsoft.com/office/drawing/2014/main" id="{4A4F0E93-574C-2A41-7C53-15C0029EF74B}"/>
              </a:ext>
            </a:extLst>
          </p:cNvPr>
          <p:cNvSpPr/>
          <p:nvPr/>
        </p:nvSpPr>
        <p:spPr>
          <a:xfrm>
            <a:off x="7668991" y="4521957"/>
            <a:ext cx="91440" cy="91440"/>
          </a:xfrm>
          <a:prstGeom prst="triangl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riangle 39">
            <a:extLst>
              <a:ext uri="{FF2B5EF4-FFF2-40B4-BE49-F238E27FC236}">
                <a16:creationId xmlns:a16="http://schemas.microsoft.com/office/drawing/2014/main" id="{60DCA76A-4B3F-6276-FAC8-AADE9D3526D7}"/>
              </a:ext>
            </a:extLst>
          </p:cNvPr>
          <p:cNvSpPr/>
          <p:nvPr/>
        </p:nvSpPr>
        <p:spPr>
          <a:xfrm>
            <a:off x="7668991" y="4990048"/>
            <a:ext cx="91440" cy="91440"/>
          </a:xfrm>
          <a:prstGeom prst="triangl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6462CA0-3C18-9455-57B5-BBD71BD1B12A}"/>
              </a:ext>
            </a:extLst>
          </p:cNvPr>
          <p:cNvSpPr txBox="1"/>
          <p:nvPr/>
        </p:nvSpPr>
        <p:spPr>
          <a:xfrm>
            <a:off x="5660571" y="6204855"/>
            <a:ext cx="33517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Vertex-based can choose weak</a:t>
            </a:r>
          </a:p>
          <a:p>
            <a:r>
              <a:rPr lang="en-US" dirty="0"/>
              <a:t>or strong. It’s your choice</a:t>
            </a:r>
          </a:p>
        </p:txBody>
      </p:sp>
    </p:spTree>
    <p:extLst>
      <p:ext uri="{BB962C8B-B14F-4D97-AF65-F5344CB8AC3E}">
        <p14:creationId xmlns:p14="http://schemas.microsoft.com/office/powerpoint/2010/main" val="1562941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Weak vs Strong Example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4500023" cy="541630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For vertex-based schemes, the degree-of-freedom “lives” at the boundary</a:t>
            </a:r>
          </a:p>
          <a:p>
            <a:pPr>
              <a:buFont typeface="Arial" charset="0"/>
              <a:buChar char="•"/>
            </a:pPr>
            <a:r>
              <a:rPr lang="en-US" dirty="0"/>
              <a:t> In some cases, e.g., wall, inflow and open, boundary condition can be provided by a </a:t>
            </a:r>
            <a:r>
              <a:rPr lang="en-US" dirty="0" err="1"/>
              <a:t>Dirichlet</a:t>
            </a:r>
            <a:r>
              <a:rPr lang="en-US" dirty="0"/>
              <a:t> </a:t>
            </a:r>
            <a:r>
              <a:rPr lang="en-US" dirty="0" err="1"/>
              <a:t>bc</a:t>
            </a:r>
            <a:r>
              <a:rPr lang="en-US" dirty="0"/>
              <a:t> (AKA, strong implementation of a known field).</a:t>
            </a:r>
          </a:p>
          <a:p>
            <a:pPr>
              <a:buFont typeface="Arial" charset="0"/>
              <a:buChar char="•"/>
            </a:pPr>
            <a:r>
              <a:rPr lang="en-US" dirty="0"/>
              <a:t> A </a:t>
            </a:r>
            <a:r>
              <a:rPr lang="en-US" dirty="0" err="1"/>
              <a:t>Dirichlet</a:t>
            </a:r>
            <a:r>
              <a:rPr lang="en-US" dirty="0"/>
              <a:t> procedure either condenses the row out of the system or zeroes the row with a unity in the diagonal and the specified value on the RHS</a:t>
            </a:r>
          </a:p>
          <a:p>
            <a:pPr>
              <a:buFont typeface="Arial" charset="0"/>
              <a:buChar char="•"/>
            </a:pPr>
            <a:r>
              <a:rPr lang="en-US" dirty="0"/>
              <a:t> Consider a simple heat conduction solution in which temperature is known at the boundaries</a:t>
            </a:r>
          </a:p>
          <a:p>
            <a:pPr>
              <a:buFont typeface="Arial" charset="0"/>
              <a:buChar char="•"/>
            </a:pPr>
            <a:r>
              <a:rPr lang="en-US" dirty="0"/>
              <a:t> It can be shown (see </a:t>
            </a:r>
            <a:r>
              <a:rPr lang="en-US" dirty="0" err="1"/>
              <a:t>Svard</a:t>
            </a:r>
            <a:r>
              <a:rPr lang="en-US" dirty="0"/>
              <a:t> and Nordstrom, JCP, 2008) that a stable and accurate weak BC implementation is provided by: </a:t>
            </a:r>
          </a:p>
          <a:p>
            <a:pPr>
              <a:buFont typeface="Arial" charset="0"/>
              <a:buChar char="•"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932484" y="5849673"/>
                <a:ext cx="3311441" cy="7147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𝑞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=−</m:t>
                      </m:r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𝜆</m:t>
                      </m:r>
                      <m:f>
                        <m:fPr>
                          <m:ctrlPr>
                            <a:rPr lang="mr-I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</m:num>
                        <m:den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𝑗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𝑗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+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𝛾</m:t>
                      </m:r>
                      <m:f>
                        <m:fPr>
                          <m:ctrlPr>
                            <a:rPr lang="mr-IN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𝜆</m:t>
                          </m:r>
                        </m:num>
                        <m:den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𝐿</m:t>
                          </m:r>
                        </m:den>
                      </m:f>
                      <m:d>
                        <m:dPr>
                          <m:ctrlPr>
                            <a:rPr lang="mr-IN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𝑇</m:t>
                          </m:r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𝑇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𝑏𝑐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2484" y="5849673"/>
                <a:ext cx="3311441" cy="71474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6" b="5455"/>
          <a:stretch/>
        </p:blipFill>
        <p:spPr>
          <a:xfrm>
            <a:off x="5887528" y="3669631"/>
            <a:ext cx="2692357" cy="318836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04002" y="6503394"/>
            <a:ext cx="3636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Here, </a:t>
            </a:r>
            <a:r>
              <a:rPr lang="en-US" dirty="0">
                <a:latin typeface="symbol" charset="2"/>
              </a:rPr>
              <a:t>g</a:t>
            </a:r>
            <a:r>
              <a:rPr lang="en-US" dirty="0">
                <a:latin typeface="+mj-lt"/>
              </a:rPr>
              <a:t> is a constant greater than unity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FE7546E-ACC6-9E41-A111-62DC7ABED9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9616" y="810731"/>
            <a:ext cx="4004373" cy="28624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8D5B5FC-F4DA-954C-AB9D-E7DB37A6C5D6}"/>
                  </a:ext>
                </a:extLst>
              </p:cNvPr>
              <p:cNvSpPr txBox="1"/>
              <p:nvPr/>
            </p:nvSpPr>
            <p:spPr>
              <a:xfrm>
                <a:off x="3853300" y="217038"/>
                <a:ext cx="4642361" cy="5241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𝑚𝑚𝑠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𝑐𝑜𝑠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𝑐𝑜𝑠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𝑐𝑜𝑠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8D5B5FC-F4DA-954C-AB9D-E7DB37A6C5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3300" y="217038"/>
                <a:ext cx="4642361" cy="524118"/>
              </a:xfrm>
              <a:prstGeom prst="rect">
                <a:avLst/>
              </a:prstGeom>
              <a:blipFill>
                <a:blip r:embed="rId6"/>
                <a:stretch>
                  <a:fillRect l="-272" t="-2381"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6094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Specifics, See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8353842" cy="541630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>
                <a:hlinkClick r:id="rId2"/>
              </a:rPr>
              <a:t>https://nalu.readthedocs.io/en/latest/source/theory/boundaryConditions.html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02241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andia2018_4x3">
  <a:themeElements>
    <a:clrScheme name="Sandia 2018">
      <a:dk1>
        <a:srgbClr val="000000"/>
      </a:dk1>
      <a:lt1>
        <a:srgbClr val="FFFFFF"/>
      </a:lt1>
      <a:dk2>
        <a:srgbClr val="005376"/>
      </a:dk2>
      <a:lt2>
        <a:srgbClr val="E7E6E6"/>
      </a:lt2>
      <a:accent1>
        <a:srgbClr val="008E74"/>
      </a:accent1>
      <a:accent2>
        <a:srgbClr val="6CB312"/>
      </a:accent2>
      <a:accent3>
        <a:srgbClr val="FFA033"/>
      </a:accent3>
      <a:accent4>
        <a:srgbClr val="A92C00"/>
      </a:accent4>
      <a:accent5>
        <a:srgbClr val="7D0D7C"/>
      </a:accent5>
      <a:accent6>
        <a:srgbClr val="00ADD0"/>
      </a:accent6>
      <a:hlink>
        <a:srgbClr val="0563C1"/>
      </a:hlink>
      <a:folHlink>
        <a:srgbClr val="954F72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ndia2018" id="{0FFEE870-C493-D14B-ABEE-ECDD0A28A84D}" vid="{651A9348-1C84-5A4F-98B3-A94AD4D118C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Sandia2018</Template>
  <TotalTime>4085</TotalTime>
  <Words>916</Words>
  <Application>Microsoft Macintosh PowerPoint</Application>
  <PresentationFormat>On-screen Show (4:3)</PresentationFormat>
  <Paragraphs>104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Cambria Math</vt:lpstr>
      <vt:lpstr>Garamond</vt:lpstr>
      <vt:lpstr>Gill Sans MT</vt:lpstr>
      <vt:lpstr>symbol</vt:lpstr>
      <vt:lpstr>symbol</vt:lpstr>
      <vt:lpstr>Trebuchet MS</vt:lpstr>
      <vt:lpstr>Sandia2018_4x3</vt:lpstr>
      <vt:lpstr>Stanford ME469: Review of Pressure Projection; Boundary Conditions</vt:lpstr>
      <vt:lpstr>Review on low-Mach and Pressure Projection</vt:lpstr>
      <vt:lpstr>Incremental Approximate Pressure-Projection   with Pressure Stabilization Errors</vt:lpstr>
      <vt:lpstr>Why ”pressure projection”?</vt:lpstr>
      <vt:lpstr>A note on boundary conditions</vt:lpstr>
      <vt:lpstr>Boundary Condition Locations</vt:lpstr>
      <vt:lpstr>Boundary Condition Locations:  Weak, i.e., “Flux” vs “Strong”, i.e., Dirichlet</vt:lpstr>
      <vt:lpstr>Weak vs Strong Example</vt:lpstr>
      <vt:lpstr>For Specifics, See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Domino, Stefan Paul</cp:lastModifiedBy>
  <cp:revision>143</cp:revision>
  <cp:lastPrinted>2018-08-23T01:14:34Z</cp:lastPrinted>
  <dcterms:created xsi:type="dcterms:W3CDTF">2017-10-14T01:15:26Z</dcterms:created>
  <dcterms:modified xsi:type="dcterms:W3CDTF">2022-05-02T15:14:55Z</dcterms:modified>
</cp:coreProperties>
</file>

<file path=docProps/thumbnail.jpeg>
</file>